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omments/modernComment_109_E832A3C3.xml" ContentType="application/vnd.ms-powerpoint.comments+xml"/>
  <Override PartName="/ppt/comments/modernComment_101_0.xml" ContentType="application/vnd.ms-powerpoint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65" r:id="rId2"/>
    <p:sldId id="257" r:id="rId3"/>
    <p:sldId id="269" r:id="rId4"/>
    <p:sldId id="262" r:id="rId5"/>
    <p:sldId id="263" r:id="rId6"/>
    <p:sldId id="266" r:id="rId7"/>
    <p:sldId id="267" r:id="rId8"/>
    <p:sldId id="264" r:id="rId9"/>
  </p:sldIdLst>
  <p:sldSz cx="10058400" cy="7772400"/>
  <p:notesSz cx="103632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09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484910-D68D-363B-50FE-A41EC87DFBEC}" name="Crystal Vick" initials="CV" userId="S::cvick@atlantalandgroup.com::be922e68-56ab-4733-b7ea-3ee58245cd8b" providerId="AD"/>
  <p188:author id="{3AA5EA4E-4B65-F0F8-8D5E-165F4A8443C3}" name="Sam Galloway" initials="SG" userId="S::sgalloway@carterusa.com::b542e897-2fc2-42ca-9b1a-e11f48a5612e" providerId="AD"/>
  <p188:author id="{F17BC38E-6178-E30D-C0C5-14D125780B8A}" name="Mike Cahalan" initials="MC" userId="d2fa2a3e8c67a9db" providerId="Windows Live"/>
  <p188:author id="{0D5EA6B5-FBCE-6AE4-EA7A-D5E8A1D14413}" name="Katie Bruckner" initials="KB" userId="S::kbruckner@carterusa.com::75410971-5e70-4505-859c-84c7f4997b3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2F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548"/>
    <p:restoredTop sz="94506"/>
  </p:normalViewPr>
  <p:slideViewPr>
    <p:cSldViewPr>
      <p:cViewPr varScale="1">
        <p:scale>
          <a:sx n="93" d="100"/>
          <a:sy n="93" d="100"/>
        </p:scale>
        <p:origin x="432" y="66"/>
      </p:cViewPr>
      <p:guideLst>
        <p:guide orient="horz" pos="2880"/>
        <p:guide pos="2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modernComment_101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4974BD8-B39E-4A74-AD2C-E03E813B529F}" authorId="{3AA5EA4E-4B65-F0F8-8D5E-165F4A8443C3}" created="2024-06-14T14:15:47.728">
    <pc:sldMkLst xmlns:pc="http://schemas.microsoft.com/office/powerpoint/2013/main/command">
      <pc:docMk/>
      <pc:sldMk cId="0" sldId="257"/>
    </pc:sldMkLst>
    <p188:replyLst>
      <p188:reply id="{31EEFE38-87BE-429D-A228-16EBCAE8FAAD}" authorId="{3AA5EA4E-4B65-F0F8-8D5E-165F4A8443C3}" created="2024-06-14T14:34:06.848">
        <p188:txBody>
          <a:bodyPr/>
          <a:lstStyle/>
          <a:p>
            <a:r>
              <a:rPr lang="en-US"/>
              <a:t>Also, can we bring the picture in front of the red triangle?</a:t>
            </a:r>
          </a:p>
        </p188:txBody>
      </p188:reply>
    </p188:replyLst>
    <p188:txBody>
      <a:bodyPr/>
      <a:lstStyle/>
      <a:p>
        <a:r>
          <a:rPr lang="en-US"/>
          <a:t>Are we able to label the parcels on this slide as well? It is tough to remember which number is assigned to each parcel without a visual.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06-17T13:41:06.640" authorId="{0D5EA6B5-FBCE-6AE4-EA7A-D5E8A1D14413}"/>
          </p223:rxn>
        </p223:reactions>
      </p:ext>
    </p188:extLst>
  </p188:cm>
</p188:cmLst>
</file>

<file path=ppt/comments/modernComment_109_E832A3C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9989C07-EDF6-4D81-8CFA-B00EC8BE2D3D}" authorId="{3AA5EA4E-4B65-F0F8-8D5E-165F4A8443C3}" created="2024-06-14T14:36:06.798">
    <pc:sldMkLst xmlns:pc="http://schemas.microsoft.com/office/powerpoint/2013/main/command">
      <pc:docMk/>
      <pc:sldMk cId="3895632835" sldId="265"/>
    </pc:sldMkLst>
    <p188:txBody>
      <a:bodyPr/>
      <a:lstStyle/>
      <a:p>
        <a:r>
          <a:rPr lang="en-US"/>
          <a:t>Can we bring the picture in front of the red triangle?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06-17T13:36:24.188" authorId="{0D5EA6B5-FBCE-6AE4-EA7A-D5E8A1D14413}"/>
          </p223:rxn>
        </p223:reactions>
      </p:ext>
    </p188:extLst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91038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870575" y="0"/>
            <a:ext cx="4489450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3E4D4-0B2D-A045-8A31-C8ABD51D5F61}" type="datetimeFigureOut">
              <a:rPr lang="en-US" smtClean="0"/>
              <a:t>5/5/2025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845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36638" y="3740150"/>
            <a:ext cx="8289925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491038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70575" y="7383463"/>
            <a:ext cx="4489450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90DDD-7163-F949-8C13-78F6C84FA7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74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84563" y="971550"/>
            <a:ext cx="3394075" cy="2622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90DDD-7163-F949-8C13-78F6C84FA7A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835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84563" y="971550"/>
            <a:ext cx="3394075" cy="2622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90DDD-7163-F949-8C13-78F6C84FA7A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40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6721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68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68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68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68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00716" y="206670"/>
            <a:ext cx="6856968" cy="69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5/5/2025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43758">
        <a:defRPr>
          <a:latin typeface="+mn-lt"/>
          <a:ea typeface="+mn-ea"/>
          <a:cs typeface="+mn-cs"/>
        </a:defRPr>
      </a:lvl2pPr>
      <a:lvl3pPr marL="887517">
        <a:defRPr>
          <a:latin typeface="+mn-lt"/>
          <a:ea typeface="+mn-ea"/>
          <a:cs typeface="+mn-cs"/>
        </a:defRPr>
      </a:lvl3pPr>
      <a:lvl4pPr marL="1331275">
        <a:defRPr>
          <a:latin typeface="+mn-lt"/>
          <a:ea typeface="+mn-ea"/>
          <a:cs typeface="+mn-cs"/>
        </a:defRPr>
      </a:lvl4pPr>
      <a:lvl5pPr marL="1775033">
        <a:defRPr>
          <a:latin typeface="+mn-lt"/>
          <a:ea typeface="+mn-ea"/>
          <a:cs typeface="+mn-cs"/>
        </a:defRPr>
      </a:lvl5pPr>
      <a:lvl6pPr marL="2218792">
        <a:defRPr>
          <a:latin typeface="+mn-lt"/>
          <a:ea typeface="+mn-ea"/>
          <a:cs typeface="+mn-cs"/>
        </a:defRPr>
      </a:lvl6pPr>
      <a:lvl7pPr marL="2662550">
        <a:defRPr>
          <a:latin typeface="+mn-lt"/>
          <a:ea typeface="+mn-ea"/>
          <a:cs typeface="+mn-cs"/>
        </a:defRPr>
      </a:lvl7pPr>
      <a:lvl8pPr marL="3106308">
        <a:defRPr>
          <a:latin typeface="+mn-lt"/>
          <a:ea typeface="+mn-ea"/>
          <a:cs typeface="+mn-cs"/>
        </a:defRPr>
      </a:lvl8pPr>
      <a:lvl9pPr marL="355006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43758">
        <a:defRPr>
          <a:latin typeface="+mn-lt"/>
          <a:ea typeface="+mn-ea"/>
          <a:cs typeface="+mn-cs"/>
        </a:defRPr>
      </a:lvl2pPr>
      <a:lvl3pPr marL="887517">
        <a:defRPr>
          <a:latin typeface="+mn-lt"/>
          <a:ea typeface="+mn-ea"/>
          <a:cs typeface="+mn-cs"/>
        </a:defRPr>
      </a:lvl3pPr>
      <a:lvl4pPr marL="1331275">
        <a:defRPr>
          <a:latin typeface="+mn-lt"/>
          <a:ea typeface="+mn-ea"/>
          <a:cs typeface="+mn-cs"/>
        </a:defRPr>
      </a:lvl4pPr>
      <a:lvl5pPr marL="1775033">
        <a:defRPr>
          <a:latin typeface="+mn-lt"/>
          <a:ea typeface="+mn-ea"/>
          <a:cs typeface="+mn-cs"/>
        </a:defRPr>
      </a:lvl5pPr>
      <a:lvl6pPr marL="2218792">
        <a:defRPr>
          <a:latin typeface="+mn-lt"/>
          <a:ea typeface="+mn-ea"/>
          <a:cs typeface="+mn-cs"/>
        </a:defRPr>
      </a:lvl6pPr>
      <a:lvl7pPr marL="2662550">
        <a:defRPr>
          <a:latin typeface="+mn-lt"/>
          <a:ea typeface="+mn-ea"/>
          <a:cs typeface="+mn-cs"/>
        </a:defRPr>
      </a:lvl7pPr>
      <a:lvl8pPr marL="3106308">
        <a:defRPr>
          <a:latin typeface="+mn-lt"/>
          <a:ea typeface="+mn-ea"/>
          <a:cs typeface="+mn-cs"/>
        </a:defRPr>
      </a:lvl8pPr>
      <a:lvl9pPr marL="3550067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109_E832A3C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8/10/relationships/comments" Target="../comments/modernComment_101_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B13A241-8C04-8B46-C9CF-8E223AF32C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04800"/>
            <a:ext cx="10058399" cy="7772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1BD9E5-EF5F-6782-0D03-BB5768C9CF9C}"/>
              </a:ext>
            </a:extLst>
          </p:cNvPr>
          <p:cNvSpPr txBox="1"/>
          <p:nvPr/>
        </p:nvSpPr>
        <p:spPr>
          <a:xfrm>
            <a:off x="381000" y="2057400"/>
            <a:ext cx="381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Aptos Narrow" panose="020B0004020202020204" pitchFamily="34" charset="0"/>
            </a:endParaRPr>
          </a:p>
          <a:p>
            <a:r>
              <a:rPr lang="en-US" sz="1600" dirty="0">
                <a:latin typeface="Aptos Narrow" panose="020B0004020202020204" pitchFamily="34" charset="0"/>
              </a:rPr>
              <a:t>Outparcel for sale next to a Publix anchored retail center, fronting brand new Story Riverside </a:t>
            </a:r>
            <a:r>
              <a:rPr lang="en-US" sz="1600" dirty="0">
                <a:solidFill>
                  <a:schemeClr val="tx1"/>
                </a:solidFill>
                <a:latin typeface="Aptos Narrow" panose="020B0004020202020204" pitchFamily="34" charset="0"/>
              </a:rPr>
              <a:t>luxury</a:t>
            </a:r>
            <a:r>
              <a:rPr lang="en-US" sz="1600" dirty="0">
                <a:latin typeface="Aptos Narrow" panose="020B0004020202020204" pitchFamily="34" charset="0"/>
              </a:rPr>
              <a:t> multi-family community, and south of brand-new townhome development. </a:t>
            </a:r>
          </a:p>
          <a:p>
            <a:endParaRPr lang="en-US" sz="1600" dirty="0">
              <a:latin typeface="Aptos Narrow" panose="020B0004020202020204" pitchFamily="34" charset="0"/>
            </a:endParaRPr>
          </a:p>
          <a:p>
            <a:r>
              <a:rPr lang="en-US" sz="1600" dirty="0">
                <a:latin typeface="Aptos Narrow" panose="020B0004020202020204" pitchFamily="34" charset="0"/>
              </a:rPr>
              <a:t>Property is in the City of South Fulton; one block west of Camp Creek Parkway.</a:t>
            </a:r>
          </a:p>
          <a:p>
            <a:endParaRPr lang="en-US" sz="1600" dirty="0">
              <a:latin typeface="Aptos Narrow" panose="020B0004020202020204" pitchFamily="34" charset="0"/>
            </a:endParaRPr>
          </a:p>
          <a:p>
            <a:r>
              <a:rPr lang="en-US" sz="1600" dirty="0">
                <a:latin typeface="Aptos Narrow" panose="020B0004020202020204" pitchFamily="34" charset="0"/>
              </a:rPr>
              <a:t> Located on Campbellton Road and  Riverside Drive.</a:t>
            </a:r>
          </a:p>
          <a:p>
            <a:endParaRPr lang="en-US" sz="1600" dirty="0">
              <a:latin typeface="Aptos Narrow" panose="020B0004020202020204" pitchFamily="34" charset="0"/>
            </a:endParaRPr>
          </a:p>
          <a:p>
            <a:r>
              <a:rPr lang="en-US" sz="1600" dirty="0">
                <a:latin typeface="Aptos Narrow" panose="020B0004020202020204" pitchFamily="34" charset="0"/>
              </a:rPr>
              <a:t>There is a need for additional retail and sit-down, causal restaurants to meet the needs of the surrounding residential development in the immediate area.</a:t>
            </a:r>
          </a:p>
          <a:p>
            <a:endParaRPr lang="en-US" sz="1600" dirty="0">
              <a:latin typeface="Aptos Narrow" panose="020B00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D5205F-7F04-C5AA-1B91-D356AFD276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510" y="2181709"/>
            <a:ext cx="5677359" cy="51386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A45009B-CC2E-6F41-2881-D55157AFD7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8650" y="330200"/>
            <a:ext cx="53467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3283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271BB2-F16A-D6C2-B004-032D9E7DE2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54069"/>
            <a:ext cx="10058399" cy="77724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33606" y="2187987"/>
            <a:ext cx="7675823" cy="5095441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>
              <a:spcBef>
                <a:spcPts val="97"/>
              </a:spcBef>
            </a:pPr>
            <a:r>
              <a:rPr lang="en-US" sz="2400" spc="19" dirty="0" err="1">
                <a:solidFill>
                  <a:srgbClr val="C92F46"/>
                </a:solidFill>
                <a:latin typeface="Aptos Narrow" panose="020B0004020202020204" pitchFamily="34" charset="0"/>
                <a:cs typeface="Calibri"/>
              </a:rPr>
              <a:t>Campbellton</a:t>
            </a:r>
            <a:r>
              <a:rPr lang="en-US" sz="2400" spc="19" dirty="0">
                <a:solidFill>
                  <a:srgbClr val="C92F46"/>
                </a:solidFill>
                <a:latin typeface="Aptos Narrow" panose="020B0004020202020204" pitchFamily="34" charset="0"/>
                <a:cs typeface="Calibri"/>
              </a:rPr>
              <a:t> Road &amp; Riverside Parkway</a:t>
            </a:r>
          </a:p>
          <a:p>
            <a:pPr marL="291525">
              <a:spcBef>
                <a:spcPts val="97"/>
              </a:spcBef>
            </a:pPr>
            <a:r>
              <a:rPr sz="2400" spc="-24" dirty="0">
                <a:latin typeface="Aptos Narrow" panose="020B0004020202020204" pitchFamily="34" charset="0"/>
                <a:cs typeface="Calibri"/>
              </a:rPr>
              <a:t> </a:t>
            </a:r>
            <a:endParaRPr sz="2400" dirty="0">
              <a:latin typeface="Aptos Narrow" panose="020B0004020202020204" pitchFamily="34" charset="0"/>
              <a:cs typeface="Calibri"/>
            </a:endParaRPr>
          </a:p>
          <a:p>
            <a:pPr marL="289676" indent="-277349">
              <a:buFont typeface="Arial"/>
              <a:buChar char="•"/>
              <a:tabLst>
                <a:tab pos="289676" algn="l"/>
              </a:tabLst>
            </a:pPr>
            <a:r>
              <a:rPr sz="2400" spc="-29" dirty="0">
                <a:latin typeface="Aptos Narrow" panose="020B0004020202020204" pitchFamily="34" charset="0"/>
                <a:cs typeface="Calibri"/>
              </a:rPr>
              <a:t> </a:t>
            </a:r>
            <a:r>
              <a:rPr sz="2400" dirty="0">
                <a:latin typeface="Aptos Narrow" panose="020B0004020202020204" pitchFamily="34" charset="0"/>
                <a:cs typeface="Calibri"/>
              </a:rPr>
              <a:t>ADT</a:t>
            </a:r>
            <a:r>
              <a:rPr sz="2400" spc="-29" dirty="0">
                <a:latin typeface="Aptos Narrow" panose="020B0004020202020204" pitchFamily="34" charset="0"/>
                <a:cs typeface="Calibri"/>
              </a:rPr>
              <a:t> </a:t>
            </a:r>
            <a:r>
              <a:rPr sz="2400" dirty="0">
                <a:latin typeface="Aptos Narrow" panose="020B0004020202020204" pitchFamily="34" charset="0"/>
                <a:cs typeface="Calibri"/>
              </a:rPr>
              <a:t>on</a:t>
            </a:r>
            <a:r>
              <a:rPr sz="2400" spc="-29" dirty="0">
                <a:latin typeface="Aptos Narrow" panose="020B0004020202020204" pitchFamily="34" charset="0"/>
                <a:cs typeface="Calibri"/>
              </a:rPr>
              <a:t> </a:t>
            </a:r>
            <a:r>
              <a:rPr lang="en-US" sz="2400" spc="-29" dirty="0">
                <a:latin typeface="Aptos Narrow" panose="020B0004020202020204" pitchFamily="34" charset="0"/>
                <a:cs typeface="Calibri"/>
              </a:rPr>
              <a:t>Campbellton Road – 15,100 daily</a:t>
            </a:r>
          </a:p>
          <a:p>
            <a:pPr marL="289676" indent="-277349">
              <a:buFont typeface="Arial"/>
              <a:buChar char="•"/>
              <a:tabLst>
                <a:tab pos="289676" algn="l"/>
              </a:tabLst>
            </a:pPr>
            <a:endParaRPr lang="en-US" sz="2400" spc="-29" dirty="0">
              <a:latin typeface="Aptos Narrow" panose="020B0004020202020204" pitchFamily="34" charset="0"/>
              <a:cs typeface="Calibri"/>
            </a:endParaRPr>
          </a:p>
          <a:p>
            <a:pPr marL="289676" indent="-277349">
              <a:buFont typeface="Arial"/>
              <a:buChar char="•"/>
              <a:tabLst>
                <a:tab pos="289676" algn="l"/>
              </a:tabLst>
            </a:pPr>
            <a:r>
              <a:rPr lang="en-US" sz="2400" spc="-29" dirty="0">
                <a:latin typeface="Aptos Narrow" panose="020B0004020202020204" pitchFamily="34" charset="0"/>
                <a:cs typeface="Calibri"/>
              </a:rPr>
              <a:t>ADT on Camp Creek Parkway – 35,900 daily</a:t>
            </a:r>
            <a:endParaRPr lang="en-US" sz="2400" spc="-24" dirty="0">
              <a:latin typeface="Aptos Narrow" panose="020B0004020202020204" pitchFamily="34" charset="0"/>
              <a:cs typeface="Calibri"/>
            </a:endParaRPr>
          </a:p>
          <a:p>
            <a:pPr marL="289676" indent="-277349">
              <a:buFont typeface="Arial"/>
              <a:buChar char="•"/>
              <a:tabLst>
                <a:tab pos="289676" algn="l"/>
              </a:tabLst>
            </a:pPr>
            <a:endParaRPr lang="en-US" sz="2400" spc="-24" dirty="0">
              <a:latin typeface="Aptos Narrow" panose="020B0004020202020204" pitchFamily="34" charset="0"/>
              <a:cs typeface="Calibri"/>
            </a:endParaRPr>
          </a:p>
          <a:p>
            <a:pPr marL="289676" indent="-277349">
              <a:buFont typeface="Arial"/>
              <a:buChar char="•"/>
              <a:tabLst>
                <a:tab pos="289676" algn="l"/>
              </a:tabLst>
            </a:pPr>
            <a:r>
              <a:rPr lang="en-US" sz="2400" spc="-63" dirty="0">
                <a:latin typeface="Aptos Narrow" panose="020B0004020202020204" pitchFamily="34" charset="0"/>
                <a:cs typeface="Calibri"/>
              </a:rPr>
              <a:t>2.69 Acres </a:t>
            </a:r>
          </a:p>
          <a:p>
            <a:pPr marL="11710" marR="479506">
              <a:tabLst>
                <a:tab pos="290292" algn="l"/>
              </a:tabLst>
            </a:pPr>
            <a:endParaRPr lang="en-US" sz="2400" spc="-10" dirty="0">
              <a:latin typeface="Aptos Narrow" panose="020B0004020202020204" pitchFamily="34" charset="0"/>
              <a:cs typeface="Calibri"/>
            </a:endParaRPr>
          </a:p>
          <a:p>
            <a:pPr marL="290292" marR="479506" indent="-278582">
              <a:buFont typeface="Arial"/>
              <a:buChar char="•"/>
              <a:tabLst>
                <a:tab pos="290292" algn="l"/>
              </a:tabLst>
            </a:pPr>
            <a:r>
              <a:rPr lang="en-US" sz="2400" spc="-10" dirty="0">
                <a:latin typeface="Aptos Narrow" panose="020B0004020202020204" pitchFamily="34" charset="0"/>
                <a:cs typeface="Calibri"/>
              </a:rPr>
              <a:t>Pad Ready – All utilities available </a:t>
            </a:r>
          </a:p>
          <a:p>
            <a:pPr marL="290292" marR="479506" indent="-278582">
              <a:buFont typeface="Arial"/>
              <a:buChar char="•"/>
              <a:tabLst>
                <a:tab pos="290292" algn="l"/>
              </a:tabLst>
            </a:pPr>
            <a:endParaRPr lang="en-US" sz="2400" spc="-10" dirty="0">
              <a:latin typeface="Aptos Narrow" panose="020B0004020202020204" pitchFamily="34" charset="0"/>
              <a:cs typeface="Calibri"/>
            </a:endParaRPr>
          </a:p>
          <a:p>
            <a:pPr marL="290292" marR="479506" indent="-278582">
              <a:buFont typeface="Arial"/>
              <a:buChar char="•"/>
              <a:tabLst>
                <a:tab pos="290292" algn="l"/>
              </a:tabLst>
            </a:pPr>
            <a:r>
              <a:rPr lang="en-US" sz="2400" spc="-10" dirty="0">
                <a:latin typeface="Aptos Narrow" panose="020B0004020202020204" pitchFamily="34" charset="0"/>
                <a:cs typeface="Calibri"/>
              </a:rPr>
              <a:t>Class Code:  Mixed Use</a:t>
            </a:r>
          </a:p>
          <a:p>
            <a:pPr marL="290292" marR="479506" indent="-278582">
              <a:buFont typeface="Arial"/>
              <a:buChar char="•"/>
              <a:tabLst>
                <a:tab pos="290292" algn="l"/>
              </a:tabLst>
            </a:pPr>
            <a:endParaRPr lang="en-US" sz="2400" spc="-10" dirty="0">
              <a:latin typeface="Aptos Narrow" panose="020B0004020202020204" pitchFamily="34" charset="0"/>
              <a:cs typeface="Calibri"/>
            </a:endParaRPr>
          </a:p>
          <a:p>
            <a:pPr marL="290292" marR="479506" indent="-278582">
              <a:buFont typeface="Arial"/>
              <a:buChar char="•"/>
              <a:tabLst>
                <a:tab pos="290292" algn="l"/>
              </a:tabLst>
            </a:pPr>
            <a:r>
              <a:rPr lang="en-US" sz="2400" spc="-10" dirty="0">
                <a:latin typeface="Aptos Narrow" panose="020B0004020202020204" pitchFamily="34" charset="0"/>
                <a:cs typeface="Calibri"/>
              </a:rPr>
              <a:t>Offering Price: $1,600,000</a:t>
            </a:r>
          </a:p>
          <a:p>
            <a:pPr marL="290292" marR="479506" indent="-278582">
              <a:buFont typeface="Arial"/>
              <a:buChar char="•"/>
              <a:tabLst>
                <a:tab pos="290292" algn="l"/>
              </a:tabLst>
            </a:pPr>
            <a:endParaRPr sz="1747" dirty="0">
              <a:latin typeface="Aptos Narrow" panose="020B0004020202020204" pitchFamily="34" charset="0"/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369241-6A8F-F70B-AF86-D046241F600B}"/>
              </a:ext>
            </a:extLst>
          </p:cNvPr>
          <p:cNvSpPr txBox="1"/>
          <p:nvPr/>
        </p:nvSpPr>
        <p:spPr>
          <a:xfrm>
            <a:off x="5251077" y="6031006"/>
            <a:ext cx="813547" cy="388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</a:t>
            </a:r>
            <a:r>
              <a:rPr lang="en-US" sz="1941" dirty="0">
                <a:solidFill>
                  <a:schemeClr val="bg1"/>
                </a:solidFill>
              </a:rPr>
              <a:t>1</a:t>
            </a: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C594E-7A00-52E7-185D-F97EC6C6E4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399" cy="7772400"/>
          </a:xfrm>
          <a:prstGeom prst="rect">
            <a:avLst/>
          </a:prstGeom>
        </p:spPr>
      </p:pic>
      <p:pic>
        <p:nvPicPr>
          <p:cNvPr id="13" name="Picture 12" descr="A aerial view of a site&#10;&#10;Description automatically generated">
            <a:extLst>
              <a:ext uri="{FF2B5EF4-FFF2-40B4-BE49-F238E27FC236}">
                <a16:creationId xmlns:a16="http://schemas.microsoft.com/office/drawing/2014/main" id="{117C6303-B5E6-546D-D4C1-C053C51E84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60" y="1752601"/>
            <a:ext cx="10063560" cy="602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52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DB2603-65C2-7574-D60E-DDC1C2CF77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399" cy="77724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2C5DF40-D49B-076C-9167-206FA74E64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38"/>
          <a:stretch/>
        </p:blipFill>
        <p:spPr>
          <a:xfrm>
            <a:off x="1" y="1657125"/>
            <a:ext cx="10053365" cy="61152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A yellow star with black text&#10;&#10;Description automatically generated">
            <a:extLst>
              <a:ext uri="{FF2B5EF4-FFF2-40B4-BE49-F238E27FC236}">
                <a16:creationId xmlns:a16="http://schemas.microsoft.com/office/drawing/2014/main" id="{2B91811C-82FB-3E6A-C86F-69AB3C44B3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108077"/>
            <a:ext cx="1526762" cy="15267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5E6E27-A083-F52E-E5B7-837EEF5D61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399" cy="77723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716C9E5-D359-A89D-AFB5-60018AE2B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18" y="1752600"/>
            <a:ext cx="9762565" cy="58604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FA087E-D74F-182A-7F7E-28155D1243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399" cy="77723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CD1305-90E9-FE9F-BABF-819200B30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18" y="1981200"/>
            <a:ext cx="9762565" cy="55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12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0843E7-0EA7-B779-2A8A-6637B4EFE8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058399" cy="77723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6841F5-D9EC-9DE5-02D2-0F4139497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18" y="1905000"/>
            <a:ext cx="9762565" cy="565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87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249BE5-21CD-78A4-2166-35B9A9E1DC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2400"/>
            <a:ext cx="10058399" cy="7772399"/>
          </a:xfrm>
          <a:prstGeom prst="rect">
            <a:avLst/>
          </a:prstGeom>
        </p:spPr>
      </p:pic>
      <p:pic>
        <p:nvPicPr>
          <p:cNvPr id="13" name="Picture 12" descr="A person in a blue suit&#10;&#10;Description automatically generated">
            <a:extLst>
              <a:ext uri="{FF2B5EF4-FFF2-40B4-BE49-F238E27FC236}">
                <a16:creationId xmlns:a16="http://schemas.microsoft.com/office/drawing/2014/main" id="{735CCE26-FDF0-3ED3-5EF0-39AA2560A5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295400"/>
            <a:ext cx="2958353" cy="4007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126B2E-D35E-05E5-269D-F6F1A247FC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850" y="5473700"/>
            <a:ext cx="7473950" cy="2146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335783-0D29-CAF1-9AD8-D31F9FA067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7000" y="4915396"/>
            <a:ext cx="6908800" cy="28570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8220</TotalTime>
  <Words>123</Words>
  <Application>Microsoft Office PowerPoint</Application>
  <PresentationFormat>Custom</PresentationFormat>
  <Paragraphs>24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 Narrow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Tabitha Marody</dc:creator>
  <cp:lastModifiedBy>Crystal Vick</cp:lastModifiedBy>
  <cp:revision>74</cp:revision>
  <cp:lastPrinted>2023-11-02T20:56:25Z</cp:lastPrinted>
  <dcterms:created xsi:type="dcterms:W3CDTF">2023-10-30T15:05:45Z</dcterms:created>
  <dcterms:modified xsi:type="dcterms:W3CDTF">2025-05-05T17:21:26Z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0x010100FC5A2AEE26626448927B52575F5C88BE</vt:lpwstr>
  </property>
  <property fmtid="{D5CDD505-2E9C-101B-9397-08002B2CF9AE}" pid="3" name="Created">
    <vt:filetime>2023-10-11T00:00:00Z</vt:filetime>
  </property>
  <property fmtid="{D5CDD505-2E9C-101B-9397-08002B2CF9AE}" pid="4" name="Creator">
    <vt:lpwstr>Acrobat PDFMaker 23 for PowerPoint</vt:lpwstr>
  </property>
  <property fmtid="{D5CDD505-2E9C-101B-9397-08002B2CF9AE}" pid="5" name="LastSaved">
    <vt:filetime>2023-10-30T00:00:00Z</vt:filetime>
  </property>
  <property fmtid="{D5CDD505-2E9C-101B-9397-08002B2CF9AE}" pid="6" name="Order">
    <vt:lpwstr>1874000</vt:lpwstr>
  </property>
  <property fmtid="{D5CDD505-2E9C-101B-9397-08002B2CF9AE}" pid="7" name="Producer">
    <vt:lpwstr>Adobe PDF Library 23.6.96</vt:lpwstr>
  </property>
  <property fmtid="{D5CDD505-2E9C-101B-9397-08002B2CF9AE}" pid="8" name="xd_Signature">
    <vt:lpwstr>No</vt:lpwstr>
  </property>
</Properties>
</file>